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embedTrueTypeFonts="1" strictFirstAndLastChars="0" autoCompressPictures="0" saveSubsetFonts="1">
  <p:sldMasterIdLst>
    <p:sldMasterId r:id="rId5" id="2147483648"/>
    <p:sldMasterId r:id="rId6" id="2147483679"/>
    <p:sldMasterId r:id="rId7" id="2147483695"/>
    <p:sldMasterId r:id="rId8" id="2147483707"/>
  </p:sldMasterIdLst>
  <p:notesMasterIdLst>
    <p:notesMasterId r:id="rId9"/>
  </p:notesMasterIdLst>
  <p:sldIdLst>
    <p:sldId r:id="rId10" id="256"/>
    <p:sldId r:id="rId11" id="257"/>
    <p:sldId r:id="rId12" id="258"/>
    <p:sldId r:id="rId13" id="259"/>
    <p:sldId r:id="rId14" id="260"/>
    <p:sldId r:id="rId15" id="261"/>
    <p:sldId r:id="rId16" id="262"/>
    <p:sldId r:id="rId17" id="263"/>
    <p:sldId r:id="rId18" id="264"/>
    <p:sldId r:id="rId19" id="265"/>
    <p:sldId r:id="rId20" id="266"/>
    <p:sldId r:id="rId21" id="267"/>
    <p:sldId r:id="rId22" id="268"/>
    <p:sldId r:id="rId23" id="269"/>
    <p:sldId r:id="rId24" id="270"/>
    <p:sldId r:id="rId25" id="271"/>
    <p:sldId r:id="rId26" id="272"/>
    <p:sldId r:id="rId27" id="273"/>
    <p:sldId r:id="rId28" id="274"/>
    <p:sldId r:id="rId29" id="275"/>
    <p:sldId r:id="rId30" id="276"/>
    <p:sldId r:id="rId31" id="277"/>
    <p:sldId r:id="rId32" id="278"/>
    <p:sldId r:id="rId33" id="279"/>
    <p:sldId r:id="rId34" id="280"/>
    <p:sldId r:id="rId35" id="281"/>
    <p:sldId r:id="rId36" id="282"/>
    <p:sldId r:id="rId37" id="283"/>
    <p:sldId r:id="rId38" id="284"/>
    <p:sldId r:id="rId39" id="285"/>
    <p:sldId r:id="rId40" id="286"/>
    <p:sldId r:id="rId41" id="287"/>
    <p:sldId r:id="rId42" id="288"/>
    <p:sldId r:id="rId43" id="289"/>
    <p:sldId r:id="rId44" id="290"/>
    <p:sldId r:id="rId45" id="291"/>
    <p:sldId r:id="rId46" id="292"/>
    <p:sldId r:id="rId47" id="293"/>
    <p:sldId r:id="rId48" id="294"/>
    <p:sldId r:id="rId49" id="295"/>
    <p:sldId r:id="rId50" id="296"/>
  </p:sldIdLst>
  <p:sldSz cx="9144000" cy="5143500"/>
  <p:notesSz cx="6858000" cy="9144000"/>
  <p:embeddedFontLst>
    <p:embeddedFont>
      <p:font typeface="Roboto Slab"/>
      <p:regular r:id="rId51"/>
      <p:bold r:id="rId52"/>
    </p:embeddedFont>
    <p:embeddedFont>
      <p:font typeface="Roboto Slab Light"/>
      <p:regular r:id="rId53"/>
      <p:bold r:id="rId54"/>
    </p:embeddedFont>
    <p:embeddedFont>
      <p:font typeface="Roboto Medium"/>
      <p:regular r:id="rId55"/>
      <p:bold r:id="rId56"/>
      <p:italic r:id="rId57"/>
      <p:boldItalic r:id="rId58"/>
    </p:embeddedFont>
    <p:embeddedFont>
      <p:font typeface="Work Sans"/>
      <p:regular r:id="rId59"/>
      <p:bold r:id="rId60"/>
      <p:italic r:id="rId61"/>
      <p:boldItalic r:id="rId62"/>
    </p:embeddedFont>
    <p:embeddedFont>
      <p:font typeface="Work Sans Light"/>
      <p:regular r:id="rId63"/>
      <p:bold r:id="rId64"/>
      <p:italic r:id="rId65"/>
      <p:boldItalic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Montserrat SemiBold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Montserrat"/>
      <p:regular r:id="rId79"/>
      <p:bold r:id="rId80"/>
      <p:italic r:id="rId81"/>
      <p:boldItalic r:id="rId82"/>
    </p:embeddedFont>
    <p:embeddedFont>
      <p:font typeface="Montserrat Medium"/>
      <p:regular r:id="rId83"/>
      <p:bold r:id="rId84"/>
      <p:italic r:id="rId85"/>
      <p:boldItalic r:id="rId86"/>
    </p:embeddedFont>
    <p:embeddedFont>
      <p:font typeface="Work Sans Medium"/>
      <p:regular r:id="rId87"/>
      <p:bold r:id="rId88"/>
      <p:italic r:id="rId89"/>
      <p:boldItalic r:id="rId90"/>
    </p:embeddedFont>
    <p:embeddedFont>
      <p:font typeface="Helvetica Neue Light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u="none" sz="1400" strike="noStrike" i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orient="horz" pos="1512" id="1">
          <p15:clr>
            <a:srgbClr val="9AA0A6"/>
          </p15:clr>
        </p15:guide>
        <p15:guide orient="horz" pos="2899" id="2">
          <p15:clr>
            <a:srgbClr val="9AA0A6"/>
          </p15:clr>
        </p15:guide>
        <p15:guide pos="484" id="3">
          <p15:clr>
            <a:srgbClr val="9AA0A6"/>
          </p15:clr>
        </p15:guide>
      </p15:sldGuideLst>
    </p:ext>
    <p:ext uri="http://customooxmlschemas.google.com/">
      <go:slidesCustomData xmlns:go="http://customooxmlschemas.google.com/" roundtripDataSignature="AMtx7mjMdDsVn6snOnkTdPHdnBD/MW5YzA==" r:id="rId95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clrIdx="0" initials="" lastIdx="1" name="Sian Davies" id="0"/>
  <p:cmAuthor clrIdx="1" initials="" lastIdx="1" name="Aleksandra Boskovic" id="1"/>
  <p:cmAuthor clrIdx="2" initials="" lastIdx="2" name="Sofia Dalponte" id="2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MontserratMedium-bold.fntdata"/><Relationship Id="rId83" Type="http://schemas.openxmlformats.org/officeDocument/2006/relationships/font" Target="fonts/MontserratMedium-regular.fntdata"/><Relationship Id="rId42" Type="http://schemas.openxmlformats.org/officeDocument/2006/relationships/slide" Target="slides/slide33.xml"/><Relationship Id="rId86" Type="http://schemas.openxmlformats.org/officeDocument/2006/relationships/font" Target="fonts/MontserratMedium-boldItalic.fntdata"/><Relationship Id="rId41" Type="http://schemas.openxmlformats.org/officeDocument/2006/relationships/slide" Target="slides/slide32.xml"/><Relationship Id="rId85" Type="http://schemas.openxmlformats.org/officeDocument/2006/relationships/font" Target="fonts/MontserratMedium-italic.fntdata"/><Relationship Id="rId44" Type="http://schemas.openxmlformats.org/officeDocument/2006/relationships/slide" Target="slides/slide35.xml"/><Relationship Id="rId88" Type="http://schemas.openxmlformats.org/officeDocument/2006/relationships/font" Target="fonts/WorkSansMedium-bold.fntdata"/><Relationship Id="rId43" Type="http://schemas.openxmlformats.org/officeDocument/2006/relationships/slide" Target="slides/slide34.xml"/><Relationship Id="rId87" Type="http://schemas.openxmlformats.org/officeDocument/2006/relationships/font" Target="fonts/WorkSansMedium-regular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WorkSansMedium-italic.fntdata"/><Relationship Id="rId80" Type="http://schemas.openxmlformats.org/officeDocument/2006/relationships/font" Target="fonts/Montserrat-bold.fntdata"/><Relationship Id="rId82" Type="http://schemas.openxmlformats.org/officeDocument/2006/relationships/font" Target="fonts/Montserrat-boldItalic.fntdata"/><Relationship Id="rId81" Type="http://schemas.openxmlformats.org/officeDocument/2006/relationships/font" Target="fonts/Montserra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MontserratSemiBold-italic.fntdata"/><Relationship Id="rId72" Type="http://schemas.openxmlformats.org/officeDocument/2006/relationships/font" Target="fonts/MontserratSemiBold-bold.fntdata"/><Relationship Id="rId31" Type="http://schemas.openxmlformats.org/officeDocument/2006/relationships/slide" Target="slides/slide22.xml"/><Relationship Id="rId75" Type="http://schemas.openxmlformats.org/officeDocument/2006/relationships/font" Target="fonts/Roboto-regular.fntdata"/><Relationship Id="rId30" Type="http://schemas.openxmlformats.org/officeDocument/2006/relationships/slide" Target="slides/slide21.xml"/><Relationship Id="rId74" Type="http://schemas.openxmlformats.org/officeDocument/2006/relationships/font" Target="fonts/MontserratSemiBold-boldItalic.fntdata"/><Relationship Id="rId33" Type="http://schemas.openxmlformats.org/officeDocument/2006/relationships/slide" Target="slides/slide24.xml"/><Relationship Id="rId77" Type="http://schemas.openxmlformats.org/officeDocument/2006/relationships/font" Target="fonts/Roboto-italic.fntdata"/><Relationship Id="rId32" Type="http://schemas.openxmlformats.org/officeDocument/2006/relationships/slide" Target="slides/slide23.xml"/><Relationship Id="rId76" Type="http://schemas.openxmlformats.org/officeDocument/2006/relationships/font" Target="fonts/Roboto-bold.fntdata"/><Relationship Id="rId35" Type="http://schemas.openxmlformats.org/officeDocument/2006/relationships/slide" Target="slides/slide26.xml"/><Relationship Id="rId79" Type="http://schemas.openxmlformats.org/officeDocument/2006/relationships/font" Target="fonts/Montserrat-regular.fntdata"/><Relationship Id="rId34" Type="http://schemas.openxmlformats.org/officeDocument/2006/relationships/slide" Target="slides/slide25.xml"/><Relationship Id="rId78" Type="http://schemas.openxmlformats.org/officeDocument/2006/relationships/font" Target="fonts/Roboto-boldItalic.fntdata"/><Relationship Id="rId71" Type="http://schemas.openxmlformats.org/officeDocument/2006/relationships/font" Target="fonts/MontserratSemiBold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WorkSans-boldItalic.fntdata"/><Relationship Id="rId61" Type="http://schemas.openxmlformats.org/officeDocument/2006/relationships/font" Target="fonts/WorkSans-italic.fntdata"/><Relationship Id="rId20" Type="http://schemas.openxmlformats.org/officeDocument/2006/relationships/slide" Target="slides/slide11.xml"/><Relationship Id="rId64" Type="http://schemas.openxmlformats.org/officeDocument/2006/relationships/font" Target="fonts/WorkSansLight-bold.fntdata"/><Relationship Id="rId63" Type="http://schemas.openxmlformats.org/officeDocument/2006/relationships/font" Target="fonts/WorkSansLight-regular.fntdata"/><Relationship Id="rId22" Type="http://schemas.openxmlformats.org/officeDocument/2006/relationships/slide" Target="slides/slide13.xml"/><Relationship Id="rId66" Type="http://schemas.openxmlformats.org/officeDocument/2006/relationships/font" Target="fonts/WorkSansLight-boldItalic.fntdata"/><Relationship Id="rId21" Type="http://schemas.openxmlformats.org/officeDocument/2006/relationships/slide" Target="slides/slide12.xml"/><Relationship Id="rId65" Type="http://schemas.openxmlformats.org/officeDocument/2006/relationships/font" Target="fonts/WorkSansLight-italic.fntdata"/><Relationship Id="rId24" Type="http://schemas.openxmlformats.org/officeDocument/2006/relationships/slide" Target="slides/slide15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4.xml"/><Relationship Id="rId67" Type="http://schemas.openxmlformats.org/officeDocument/2006/relationships/font" Target="fonts/HelveticaNeue-regular.fntdata"/><Relationship Id="rId60" Type="http://schemas.openxmlformats.org/officeDocument/2006/relationships/font" Target="fonts/WorkSans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obotoSlab-regular.fntdata"/><Relationship Id="rId95" Type="http://customschemas.google.com/relationships/presentationmetadata" Target="metadata"/><Relationship Id="rId50" Type="http://schemas.openxmlformats.org/officeDocument/2006/relationships/slide" Target="slides/slide41.xml"/><Relationship Id="rId94" Type="http://schemas.openxmlformats.org/officeDocument/2006/relationships/font" Target="fonts/HelveticaNeueLight-boldItalic.fntdata"/><Relationship Id="rId53" Type="http://schemas.openxmlformats.org/officeDocument/2006/relationships/font" Target="fonts/RobotoSlabLight-regular.fntdata"/><Relationship Id="rId52" Type="http://schemas.openxmlformats.org/officeDocument/2006/relationships/font" Target="fonts/RobotoSlab-bold.fntdata"/><Relationship Id="rId11" Type="http://schemas.openxmlformats.org/officeDocument/2006/relationships/slide" Target="slides/slide2.xml"/><Relationship Id="rId55" Type="http://schemas.openxmlformats.org/officeDocument/2006/relationships/font" Target="fonts/RobotoMedium-regular.fntdata"/><Relationship Id="rId10" Type="http://schemas.openxmlformats.org/officeDocument/2006/relationships/slide" Target="slides/slide1.xml"/><Relationship Id="rId54" Type="http://schemas.openxmlformats.org/officeDocument/2006/relationships/font" Target="fonts/RobotoSlabLight-bold.fntdata"/><Relationship Id="rId13" Type="http://schemas.openxmlformats.org/officeDocument/2006/relationships/slide" Target="slides/slide4.xml"/><Relationship Id="rId57" Type="http://schemas.openxmlformats.org/officeDocument/2006/relationships/font" Target="fonts/RobotoMedium-italic.fntdata"/><Relationship Id="rId12" Type="http://schemas.openxmlformats.org/officeDocument/2006/relationships/slide" Target="slides/slide3.xml"/><Relationship Id="rId56" Type="http://schemas.openxmlformats.org/officeDocument/2006/relationships/font" Target="fonts/RobotoMedium-bold.fntdata"/><Relationship Id="rId91" Type="http://schemas.openxmlformats.org/officeDocument/2006/relationships/font" Target="fonts/HelveticaNeueLight-regular.fntdata"/><Relationship Id="rId90" Type="http://schemas.openxmlformats.org/officeDocument/2006/relationships/font" Target="fonts/WorkSansMedium-boldItalic.fntdata"/><Relationship Id="rId93" Type="http://schemas.openxmlformats.org/officeDocument/2006/relationships/font" Target="fonts/HelveticaNeueLight-italic.fntdata"/><Relationship Id="rId92" Type="http://schemas.openxmlformats.org/officeDocument/2006/relationships/font" Target="fonts/HelveticaNeueLight-bold.fntdata"/><Relationship Id="rId15" Type="http://schemas.openxmlformats.org/officeDocument/2006/relationships/slide" Target="slides/slide6.xml"/><Relationship Id="rId59" Type="http://schemas.openxmlformats.org/officeDocument/2006/relationships/font" Target="fonts/WorkSans-regular.fntdata"/><Relationship Id="rId14" Type="http://schemas.openxmlformats.org/officeDocument/2006/relationships/slide" Target="slides/slide5.xml"/><Relationship Id="rId58" Type="http://schemas.openxmlformats.org/officeDocument/2006/relationships/font" Target="fonts/RobotoMedium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>
  <p:cm dt="2020-10-05T14:58:22.342" authorId="0" idx="1">
    <p:pos x="762" y="1016"/>
    <p:text>@sofia@ironhack.com @sandra.boskovic@ironhack.com 
i just wanted to check if this is correct for the new syllabus. as i understand it there are  in class exercises, daily labs and only 2 projects, but what are the weekly assignments you are referring to here?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LxLNO4"/>
      </p:ext>
    </p:extLst>
  </p:cm>
  <p:cm dt="2020-10-05T14:16:40.707" authorId="1" idx="1">
    <p:pos x="762" y="1016"/>
    <p:text>@sofia@ironhack.com I think we should hide the part about assignments until we have them (hopefully in next C). Correct me if I am wrong, please.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LxLNPA"/>
      </p:ext>
    </p:extLst>
  </p:cm>
  <p:cm dt="2020-10-05T14:58:22.342" authorId="2" idx="1">
    <p:pos x="762" y="1016"/>
    <p:text>you are right Sandra! 100% doing it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LxLNO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p15="http://schemas.microsoft.com/office/powerpoint/2012/main">
  <p:cm dt="2020-07-14T11:47:30.303" authorId="2" idx="2">
    <p:pos x="6000" y="0"/>
    <p:text>+himanshu.aggarwal@ironhack.com can we complete these?
_Assigned to Himanshu Aggarwal_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LxLNO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Each student has a different learning style and 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Each student will struggle with some subjects but feel at home with some others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Everyone has a different perspective and has something unique to share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can’t participate constructively, go take a walk and come back fresh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We’re inclusive: harassment - free for everyone means 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regardless of age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body size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Ability / disability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Ethnicity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gender identity and expression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level of experience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Nationality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personal appearance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Race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Religion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sexual identity and orientation.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Discriminatory statements will not be accepted as Ironhack is an inclusive environment where everyone should be allowed to work without prejudices. Be respectful to peers and staff; if a student’s behavior impedes from the learning experience from others, then said student will be removed from the class.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Examples of unacceptable behavior include: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use of sexualized language or imagery and unwelcome sexual attention or advances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Trolling, insulting/derogatory comments, and personal or political attacks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Public or private harassment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Publishing others’ private information, such as a physical or electronic address, without explicit permission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Other conduct which could reasonably be considered inappropriate in a professional setting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28d2e68b6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g1228d2e68b6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28d2e68b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1228d2e68b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28d2e68b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1228d2e68b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2.jpg"/><Relationship Id="rId6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7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7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0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80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0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0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0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80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80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80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80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80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0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80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80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8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8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9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9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93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94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9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9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69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69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9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9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0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70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70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64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6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67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8" name="Google Shape;218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1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1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1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10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10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" name="Google Shape;237;p10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8" name="Google Shape;238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1" name="Google Shape;241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5" name="Google Shape;245;p10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6" name="Google Shape;246;p10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0" name="Google Shape;250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10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" name="Google Shape;254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51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Google Shape;262;p5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7" name="Google Shape;267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8" name="Google Shape;26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7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107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2" name="Google Shape;272;p107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3" name="Google Shape;273;p10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8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6" name="Google Shape;276;p10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9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109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0" name="Google Shape;280;p109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p10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4" name="Google Shape;284;p11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7" name="Google Shape;287;p111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8" name="Google Shape;288;p11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2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11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2" name="Google Shape;292;p112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3" name="Google Shape;293;p11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6" name="Google Shape;296;p1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4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114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114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1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5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4" name="Google Shape;304;p115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Google Shape;305;p1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1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0" name="Google Shape;310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1" name="Google Shape;311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74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74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2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50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4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4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.xml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56.png"/><Relationship Id="rId5" Type="http://schemas.openxmlformats.org/officeDocument/2006/relationships/image" Target="../media/image43.png"/><Relationship Id="rId6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59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Relationship Id="rId4" Type="http://schemas.openxmlformats.org/officeDocument/2006/relationships/image" Target="../media/image54.png"/><Relationship Id="rId5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60.gif"/><Relationship Id="rId5" Type="http://schemas.openxmlformats.org/officeDocument/2006/relationships/image" Target="../media/image61.gif"/><Relationship Id="rId6" Type="http://schemas.openxmlformats.org/officeDocument/2006/relationships/image" Target="../media/image62.gif"/><Relationship Id="rId7" Type="http://schemas.openxmlformats.org/officeDocument/2006/relationships/image" Target="../media/image6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5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"/>
          <p:cNvSpPr txBox="1"/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FULL-TIME BOOTCAMP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Welcome to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"/>
          <p:cNvSpPr txBox="1"/>
          <p:nvPr/>
        </p:nvSpPr>
        <p:spPr>
          <a:xfrm>
            <a:off x="867325" y="2324700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Our community is incredibly </a:t>
            </a:r>
            <a:r>
              <a:rPr b="1" i="1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generous</a:t>
            </a:r>
            <a:endParaRPr b="1" i="1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6" name="Google Shape;3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0150" y="1149500"/>
            <a:ext cx="3792650" cy="2844499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6720000" dist="57150">
              <a:srgbClr val="999999">
                <a:alpha val="2196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"/>
          <p:cNvSpPr txBox="1"/>
          <p:nvPr/>
        </p:nvSpPr>
        <p:spPr>
          <a:xfrm>
            <a:off x="4784300" y="21308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Adapt</a:t>
            </a:r>
            <a:endParaRPr b="0" i="0" sz="3000" u="none" cap="none" strike="noStrike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82" name="Google Shape;382;p11"/>
          <p:cNvSpPr txBox="1"/>
          <p:nvPr/>
        </p:nvSpPr>
        <p:spPr>
          <a:xfrm>
            <a:off x="4784375" y="2579725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This is an industry of </a:t>
            </a:r>
            <a:r>
              <a:rPr b="1" i="1" lang="en" sz="18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change</a:t>
            </a:r>
            <a:endParaRPr b="1" i="1" sz="1800" u="none" cap="none" strike="noStrike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3" name="Google Shape;383;p11"/>
          <p:cNvPicPr preferRelativeResize="0"/>
          <p:nvPr/>
        </p:nvPicPr>
        <p:blipFill rotWithShape="1">
          <a:blip r:embed="rId4">
            <a:alphaModFix/>
          </a:blip>
          <a:srcRect b="523" l="0" r="0" t="7657"/>
          <a:stretch/>
        </p:blipFill>
        <p:spPr>
          <a:xfrm>
            <a:off x="660250" y="1165675"/>
            <a:ext cx="4124051" cy="27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"/>
          <p:cNvSpPr txBox="1"/>
          <p:nvPr/>
        </p:nvSpPr>
        <p:spPr>
          <a:xfrm>
            <a:off x="555450" y="2324700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Never stop </a:t>
            </a:r>
            <a:r>
              <a:rPr b="1" i="1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building</a:t>
            </a:r>
            <a:endParaRPr b="1" i="1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9" name="Google Shape;3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150" y="1140974"/>
            <a:ext cx="4292319" cy="2861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-1905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🥉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4"/>
          <p:cNvSpPr txBox="1"/>
          <p:nvPr/>
        </p:nvSpPr>
        <p:spPr>
          <a:xfrm>
            <a:off x="499900" y="338275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Classroom Culture </a:t>
            </a: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5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⚙️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5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Classroom Culture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Our pillars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5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Integrity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15"/>
          <p:cNvSpPr txBox="1"/>
          <p:nvPr/>
        </p:nvSpPr>
        <p:spPr>
          <a:xfrm>
            <a:off x="968575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are our work, be honest!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Show up on time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Refrain from any work outside the scope of the class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Accountability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15"/>
          <p:cNvSpPr txBox="1"/>
          <p:nvPr/>
        </p:nvSpPr>
        <p:spPr>
          <a:xfrm>
            <a:off x="3658930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Ask for help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Provide help to others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Put in time outside of class to be successful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15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15"/>
          <p:cNvSpPr txBox="1"/>
          <p:nvPr/>
        </p:nvSpPr>
        <p:spPr>
          <a:xfrm>
            <a:off x="6349263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Be supportive of the skill level, goals and aspirations of others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are here for you!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Give constant, constructive feedback.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15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⛹️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5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😌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"/>
          <p:cNvSpPr txBox="1"/>
          <p:nvPr/>
        </p:nvSpPr>
        <p:spPr>
          <a:xfrm>
            <a:off x="585600" y="1781846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learn together,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as a team 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16"/>
          <p:cNvSpPr txBox="1"/>
          <p:nvPr/>
        </p:nvSpPr>
        <p:spPr>
          <a:xfrm>
            <a:off x="682000" y="24589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will promote collaboration often, this is part of your learning experience. Leverage peer knowledge and make the most out of it!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We can’t leave any students behind so help yourself by helping the others. Teaching is the best way to learn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7"/>
          <p:cNvSpPr txBox="1"/>
          <p:nvPr/>
        </p:nvSpPr>
        <p:spPr>
          <a:xfrm>
            <a:off x="682000" y="29161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share the same space for a long time...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If you’re not at your best, nobody else can be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Respect is a must.</a:t>
            </a: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 The Ironhack community is a harassment-free experience for everyone.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17"/>
          <p:cNvSpPr txBox="1"/>
          <p:nvPr/>
        </p:nvSpPr>
        <p:spPr>
          <a:xfrm>
            <a:off x="585600" y="1781850"/>
            <a:ext cx="7885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Everyone is unique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 respectful,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empathise &amp; value others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1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"/>
          <p:cNvSpPr txBox="1"/>
          <p:nvPr/>
        </p:nvSpPr>
        <p:spPr>
          <a:xfrm>
            <a:off x="585600" y="1781850"/>
            <a:ext cx="7885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Courageous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&amp; trust the process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18"/>
          <p:cNvSpPr txBox="1"/>
          <p:nvPr/>
        </p:nvSpPr>
        <p:spPr>
          <a:xfrm>
            <a:off x="682000" y="24589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You’re out of your comfort zone... That’s where learning happens, embrace it!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Be vulnerable and transparent about what you know and what you don't know. Share how you are feeling with others, you are not alone. You will feel lost and hopeless sometimes: Hang in there, it gets better. 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0750" y="1143000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9"/>
          <p:cNvSpPr txBox="1"/>
          <p:nvPr/>
        </p:nvSpPr>
        <p:spPr>
          <a:xfrm>
            <a:off x="4891050" y="406010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BoJack Horseman  - Netflix Originals 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🚓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484950" y="335285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Rules</a:t>
            </a:r>
            <a:endParaRPr b="1" i="0" sz="5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 all the requirements for all  your projects on time.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Follow code of conduct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Miss no more than 3 days of class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 tardies is one skipped day.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21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Graduate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must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2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 O N T H L Y  G L O B A L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21"/>
          <p:cNvSpPr txBox="1"/>
          <p:nvPr/>
        </p:nvSpPr>
        <p:spPr>
          <a:xfrm>
            <a:off x="6336612" y="1838279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🦜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2"/>
          <p:cNvSpPr txBox="1"/>
          <p:nvPr/>
        </p:nvSpPr>
        <p:spPr>
          <a:xfrm>
            <a:off x="499900" y="341265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endParaRPr b="1" i="0" sz="5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3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⌨️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3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Ways to give feedback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5" name="Google Shape;4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3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Surveys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23"/>
          <p:cNvSpPr txBox="1"/>
          <p:nvPr/>
        </p:nvSpPr>
        <p:spPr>
          <a:xfrm>
            <a:off x="968575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One survey per unit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is going to pop-up in your student portal.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sure you submit it timely. We will insist.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8" name="Google Shape;478;p2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23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1:1s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23"/>
          <p:cNvSpPr txBox="1"/>
          <p:nvPr/>
        </p:nvSpPr>
        <p:spPr>
          <a:xfrm>
            <a:off x="3658930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You can have a 1:1 with your teacher, teacher assistant or Program Manager per unit.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 proactive about it, we want to learn about your experience.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1" name="Google Shape;481;p23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 Platform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23"/>
          <p:cNvSpPr txBox="1"/>
          <p:nvPr/>
        </p:nvSpPr>
        <p:spPr>
          <a:xfrm>
            <a:off x="6349275" y="2527800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On the student Portal, you can rate every lesson or lab with ricket scale.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doing so thoughtfully we can address problems and improve resources.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3" name="Google Shape;483;p23"/>
          <p:cNvSpPr txBox="1"/>
          <p:nvPr/>
        </p:nvSpPr>
        <p:spPr>
          <a:xfrm>
            <a:off x="3573775" y="1488750"/>
            <a:ext cx="1049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💬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3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⁉️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/>
          <p:nvPr/>
        </p:nvSpPr>
        <p:spPr>
          <a:xfrm>
            <a:off x="565350" y="1243425"/>
            <a:ext cx="80133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b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24"/>
          <p:cNvSpPr txBox="1"/>
          <p:nvPr/>
        </p:nvSpPr>
        <p:spPr>
          <a:xfrm>
            <a:off x="722300" y="715150"/>
            <a:ext cx="7929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to expect? 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 &amp; Activities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24"/>
          <p:cNvSpPr txBox="1"/>
          <p:nvPr/>
        </p:nvSpPr>
        <p:spPr>
          <a:xfrm>
            <a:off x="1210225" y="1613650"/>
            <a:ext cx="65646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Labs</a:t>
            </a:r>
            <a:endParaRPr b="1" i="0" sz="1500" u="none" cap="none" strike="noStrike">
              <a:solidFill>
                <a:srgbClr val="2DC5F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Labs will be assigned in a majority of class days. Approach them as a collaborative way to practice and identify concepts that may still be a bit blurry to you. </a:t>
            </a:r>
            <a:r>
              <a:rPr b="1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These are checked for completion only! </a:t>
            </a:r>
            <a:endParaRPr b="1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DC5F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Assignments</a:t>
            </a:r>
            <a:b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Assignments are weekly activities that encompass what was taught during a unit. </a:t>
            </a:r>
            <a:r>
              <a:rPr b="1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You will receive feedback on these!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5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🚓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5"/>
          <p:cNvSpPr txBox="1"/>
          <p:nvPr/>
        </p:nvSpPr>
        <p:spPr>
          <a:xfrm>
            <a:off x="484950" y="3293025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Structure</a:t>
            </a:r>
            <a:endParaRPr b="1" i="0" sz="5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"/>
          <p:cNvSpPr txBox="1"/>
          <p:nvPr/>
        </p:nvSpPr>
        <p:spPr>
          <a:xfrm>
            <a:off x="7525950" y="478513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6"/>
          <p:cNvSpPr txBox="1"/>
          <p:nvPr/>
        </p:nvSpPr>
        <p:spPr>
          <a:xfrm>
            <a:off x="7458550" y="430425"/>
            <a:ext cx="13851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Graduation</a:t>
            </a:r>
            <a:endParaRPr b="1" i="0" sz="1200" u="sng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26"/>
          <p:cNvSpPr txBox="1"/>
          <p:nvPr/>
        </p:nvSpPr>
        <p:spPr>
          <a:xfrm>
            <a:off x="4275" y="2499550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Day 1</a:t>
            </a:r>
            <a:endParaRPr b="1" i="0" sz="12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Excitement</a:t>
            </a:r>
            <a:endParaRPr b="0" i="0" sz="12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26"/>
          <p:cNvSpPr txBox="1"/>
          <p:nvPr/>
        </p:nvSpPr>
        <p:spPr>
          <a:xfrm>
            <a:off x="964525" y="3421138"/>
            <a:ext cx="963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This is starting to feel like too much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26"/>
          <p:cNvSpPr txBox="1"/>
          <p:nvPr/>
        </p:nvSpPr>
        <p:spPr>
          <a:xfrm>
            <a:off x="2027175" y="4278900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Feeling lost</a:t>
            </a:r>
            <a:endParaRPr b="0" i="0" sz="1200" u="none" cap="none" strike="noStrike">
              <a:solidFill>
                <a:srgbClr val="F27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26"/>
          <p:cNvSpPr txBox="1"/>
          <p:nvPr/>
        </p:nvSpPr>
        <p:spPr>
          <a:xfrm>
            <a:off x="3940775" y="1623875"/>
            <a:ext cx="1583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 got it! </a:t>
            </a:r>
            <a:endParaRPr b="0" i="0" sz="12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It worked out!</a:t>
            </a:r>
            <a:endParaRPr b="0" i="0" sz="12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26"/>
          <p:cNvSpPr txBox="1"/>
          <p:nvPr/>
        </p:nvSpPr>
        <p:spPr>
          <a:xfrm>
            <a:off x="5339300" y="2395325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It’s all new again!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26"/>
          <p:cNvSpPr txBox="1"/>
          <p:nvPr/>
        </p:nvSpPr>
        <p:spPr>
          <a:xfrm>
            <a:off x="5953300" y="3858738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 am lost. That’s OK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26"/>
          <p:cNvSpPr txBox="1"/>
          <p:nvPr/>
        </p:nvSpPr>
        <p:spPr>
          <a:xfrm>
            <a:off x="7338350" y="2007263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Back to getting it!</a:t>
            </a:r>
            <a:endParaRPr b="0" i="0" sz="12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26"/>
          <p:cNvSpPr txBox="1"/>
          <p:nvPr/>
        </p:nvSpPr>
        <p:spPr>
          <a:xfrm>
            <a:off x="2367050" y="3457625"/>
            <a:ext cx="587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😱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6"/>
          <p:cNvSpPr txBox="1"/>
          <p:nvPr/>
        </p:nvSpPr>
        <p:spPr>
          <a:xfrm>
            <a:off x="1566475" y="2499550"/>
            <a:ext cx="748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🤯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6"/>
          <p:cNvSpPr txBox="1"/>
          <p:nvPr/>
        </p:nvSpPr>
        <p:spPr>
          <a:xfrm>
            <a:off x="5605850" y="1968925"/>
            <a:ext cx="587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😫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6"/>
          <p:cNvSpPr txBox="1"/>
          <p:nvPr/>
        </p:nvSpPr>
        <p:spPr>
          <a:xfrm>
            <a:off x="6242600" y="3421150"/>
            <a:ext cx="748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6"/>
          <p:cNvSpPr txBox="1"/>
          <p:nvPr/>
        </p:nvSpPr>
        <p:spPr>
          <a:xfrm>
            <a:off x="8560625" y="199425"/>
            <a:ext cx="368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🚀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6"/>
          <p:cNvSpPr txBox="1"/>
          <p:nvPr/>
        </p:nvSpPr>
        <p:spPr>
          <a:xfrm>
            <a:off x="4462975" y="1201025"/>
            <a:ext cx="65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🤩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6"/>
          <p:cNvSpPr/>
          <p:nvPr/>
        </p:nvSpPr>
        <p:spPr>
          <a:xfrm>
            <a:off x="491225" y="818725"/>
            <a:ext cx="8033125" cy="3460425"/>
          </a:xfrm>
          <a:custGeom>
            <a:rect b="b" l="l" r="r" t="t"/>
            <a:pathLst>
              <a:path extrusionOk="0" h="138417" w="321325">
                <a:moveTo>
                  <a:pt x="0" y="101329"/>
                </a:moveTo>
                <a:cubicBezTo>
                  <a:pt x="2633" y="99659"/>
                  <a:pt x="8669" y="91440"/>
                  <a:pt x="15797" y="91311"/>
                </a:cubicBezTo>
                <a:cubicBezTo>
                  <a:pt x="22925" y="91183"/>
                  <a:pt x="34676" y="94779"/>
                  <a:pt x="42767" y="100558"/>
                </a:cubicBezTo>
                <a:cubicBezTo>
                  <a:pt x="50858" y="106337"/>
                  <a:pt x="56508" y="119758"/>
                  <a:pt x="64342" y="125987"/>
                </a:cubicBezTo>
                <a:cubicBezTo>
                  <a:pt x="72176" y="132216"/>
                  <a:pt x="80717" y="140499"/>
                  <a:pt x="89771" y="137930"/>
                </a:cubicBezTo>
                <a:cubicBezTo>
                  <a:pt x="98825" y="135361"/>
                  <a:pt x="109164" y="122904"/>
                  <a:pt x="118667" y="110575"/>
                </a:cubicBezTo>
                <a:cubicBezTo>
                  <a:pt x="128171" y="98246"/>
                  <a:pt x="135491" y="72433"/>
                  <a:pt x="146792" y="63957"/>
                </a:cubicBezTo>
                <a:cubicBezTo>
                  <a:pt x="158094" y="55481"/>
                  <a:pt x="175046" y="53939"/>
                  <a:pt x="186476" y="59718"/>
                </a:cubicBezTo>
                <a:cubicBezTo>
                  <a:pt x="197906" y="65497"/>
                  <a:pt x="204392" y="94587"/>
                  <a:pt x="215372" y="98632"/>
                </a:cubicBezTo>
                <a:cubicBezTo>
                  <a:pt x="226353" y="102678"/>
                  <a:pt x="242149" y="90220"/>
                  <a:pt x="252359" y="83991"/>
                </a:cubicBezTo>
                <a:cubicBezTo>
                  <a:pt x="262569" y="77762"/>
                  <a:pt x="270724" y="67810"/>
                  <a:pt x="276632" y="61260"/>
                </a:cubicBezTo>
                <a:cubicBezTo>
                  <a:pt x="282540" y="54710"/>
                  <a:pt x="280356" y="54902"/>
                  <a:pt x="287805" y="44692"/>
                </a:cubicBezTo>
                <a:cubicBezTo>
                  <a:pt x="295254" y="34482"/>
                  <a:pt x="315738" y="7449"/>
                  <a:pt x="321325" y="0"/>
                </a:cubicBezTo>
              </a:path>
            </a:pathLst>
          </a:cu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6"/>
          <p:cNvSpPr txBox="1"/>
          <p:nvPr/>
        </p:nvSpPr>
        <p:spPr>
          <a:xfrm>
            <a:off x="7227825" y="1481225"/>
            <a:ext cx="659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🏆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to expect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Emotional Rollercoaster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26"/>
          <p:cNvSpPr txBox="1"/>
          <p:nvPr/>
        </p:nvSpPr>
        <p:spPr>
          <a:xfrm>
            <a:off x="284475" y="1901225"/>
            <a:ext cx="587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6"/>
          <p:cNvSpPr txBox="1"/>
          <p:nvPr/>
        </p:nvSpPr>
        <p:spPr>
          <a:xfrm>
            <a:off x="3680775" y="3113938"/>
            <a:ext cx="963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Putting in the work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26"/>
          <p:cNvSpPr txBox="1"/>
          <p:nvPr/>
        </p:nvSpPr>
        <p:spPr>
          <a:xfrm>
            <a:off x="3033650" y="2634450"/>
            <a:ext cx="801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🏋🏿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6"/>
          <p:cNvSpPr txBox="1"/>
          <p:nvPr/>
        </p:nvSpPr>
        <p:spPr>
          <a:xfrm>
            <a:off x="6838275" y="2799138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 have some tools I can use to manage.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26"/>
          <p:cNvSpPr txBox="1"/>
          <p:nvPr/>
        </p:nvSpPr>
        <p:spPr>
          <a:xfrm>
            <a:off x="6551900" y="2172900"/>
            <a:ext cx="42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⚒️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25" y="538800"/>
            <a:ext cx="4468350" cy="29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7"/>
          <p:cNvSpPr/>
          <p:nvPr/>
        </p:nvSpPr>
        <p:spPr>
          <a:xfrm>
            <a:off x="958706" y="1110428"/>
            <a:ext cx="4252800" cy="2948100"/>
          </a:xfrm>
          <a:prstGeom prst="rect">
            <a:avLst/>
          </a:prstGeom>
          <a:noFill/>
          <a:ln cap="flat" cmpd="sng" w="1905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"/>
          <p:cNvSpPr txBox="1"/>
          <p:nvPr/>
        </p:nvSpPr>
        <p:spPr>
          <a:xfrm>
            <a:off x="5667250" y="1216650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9 am - 10am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27"/>
          <p:cNvSpPr txBox="1"/>
          <p:nvPr/>
        </p:nvSpPr>
        <p:spPr>
          <a:xfrm>
            <a:off x="6936300" y="1181800"/>
            <a:ext cx="1653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Daily Recap and Introduction to the day topics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>
            <a:off x="6936295" y="1743750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Exercises, labs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6939045" y="2109713"/>
            <a:ext cx="852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Lunch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3045375" y="3679000"/>
            <a:ext cx="1744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4C3F5"/>
                </a:solidFill>
                <a:latin typeface="Montserrat"/>
                <a:ea typeface="Montserrat"/>
                <a:cs typeface="Montserrat"/>
                <a:sym typeface="Montserrat"/>
              </a:rPr>
              <a:t>A Typical Day</a:t>
            </a:r>
            <a:endParaRPr b="0" i="0" sz="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6936270" y="2582125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Exercises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&amp; Labs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27"/>
          <p:cNvSpPr txBox="1"/>
          <p:nvPr/>
        </p:nvSpPr>
        <p:spPr>
          <a:xfrm>
            <a:off x="5595625" y="260538"/>
            <a:ext cx="7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Non project week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p27"/>
          <p:cNvSpPr txBox="1"/>
          <p:nvPr/>
        </p:nvSpPr>
        <p:spPr>
          <a:xfrm>
            <a:off x="5595625" y="721175"/>
            <a:ext cx="7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Monday to Thursday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p27"/>
          <p:cNvSpPr txBox="1"/>
          <p:nvPr/>
        </p:nvSpPr>
        <p:spPr>
          <a:xfrm>
            <a:off x="5616146" y="2889188"/>
            <a:ext cx="30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Friday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p27"/>
          <p:cNvSpPr txBox="1"/>
          <p:nvPr/>
        </p:nvSpPr>
        <p:spPr>
          <a:xfrm>
            <a:off x="6910325" y="4535536"/>
            <a:ext cx="14241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Weekly Retro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Weekly Kahoot!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One on ones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27"/>
          <p:cNvSpPr txBox="1"/>
          <p:nvPr/>
        </p:nvSpPr>
        <p:spPr>
          <a:xfrm>
            <a:off x="5667249" y="1743750"/>
            <a:ext cx="1524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am - 1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27"/>
          <p:cNvSpPr txBox="1"/>
          <p:nvPr/>
        </p:nvSpPr>
        <p:spPr>
          <a:xfrm>
            <a:off x="5667250" y="2079550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 - 2pm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27"/>
          <p:cNvSpPr txBox="1"/>
          <p:nvPr/>
        </p:nvSpPr>
        <p:spPr>
          <a:xfrm>
            <a:off x="5667250" y="2558175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 - 6pm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27"/>
          <p:cNvSpPr txBox="1"/>
          <p:nvPr/>
        </p:nvSpPr>
        <p:spPr>
          <a:xfrm>
            <a:off x="6897725" y="3356479"/>
            <a:ext cx="1653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Daily Recap and Introduction to the day topics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27"/>
          <p:cNvSpPr txBox="1"/>
          <p:nvPr/>
        </p:nvSpPr>
        <p:spPr>
          <a:xfrm>
            <a:off x="5686777" y="3361700"/>
            <a:ext cx="1059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9 am - 10am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27"/>
          <p:cNvSpPr txBox="1"/>
          <p:nvPr/>
        </p:nvSpPr>
        <p:spPr>
          <a:xfrm>
            <a:off x="6906371" y="3907488"/>
            <a:ext cx="1524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Exercises, labs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27"/>
          <p:cNvSpPr txBox="1"/>
          <p:nvPr/>
        </p:nvSpPr>
        <p:spPr>
          <a:xfrm>
            <a:off x="5697154" y="3878263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am - 1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27"/>
          <p:cNvSpPr txBox="1"/>
          <p:nvPr/>
        </p:nvSpPr>
        <p:spPr>
          <a:xfrm>
            <a:off x="6939045" y="4251676"/>
            <a:ext cx="852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Lunch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27"/>
          <p:cNvSpPr txBox="1"/>
          <p:nvPr/>
        </p:nvSpPr>
        <p:spPr>
          <a:xfrm>
            <a:off x="5697154" y="4221513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 - 2pm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27"/>
          <p:cNvSpPr txBox="1"/>
          <p:nvPr/>
        </p:nvSpPr>
        <p:spPr>
          <a:xfrm>
            <a:off x="5709925" y="4564775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2pm - 6pm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228d2e68b6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25" y="538800"/>
            <a:ext cx="4468350" cy="29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228d2e68b6_0_45"/>
          <p:cNvSpPr/>
          <p:nvPr/>
        </p:nvSpPr>
        <p:spPr>
          <a:xfrm>
            <a:off x="958706" y="1110428"/>
            <a:ext cx="4252800" cy="2948100"/>
          </a:xfrm>
          <a:prstGeom prst="rect">
            <a:avLst/>
          </a:prstGeom>
          <a:noFill/>
          <a:ln cap="flat" cmpd="sng" w="1905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228d2e68b6_0_45"/>
          <p:cNvSpPr txBox="1"/>
          <p:nvPr/>
        </p:nvSpPr>
        <p:spPr>
          <a:xfrm>
            <a:off x="5667250" y="1216650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9 am - 10am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g1228d2e68b6_0_45"/>
          <p:cNvSpPr txBox="1"/>
          <p:nvPr/>
        </p:nvSpPr>
        <p:spPr>
          <a:xfrm>
            <a:off x="6936300" y="1181800"/>
            <a:ext cx="16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Daily follow up with students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g1228d2e68b6_0_45"/>
          <p:cNvSpPr txBox="1"/>
          <p:nvPr/>
        </p:nvSpPr>
        <p:spPr>
          <a:xfrm>
            <a:off x="6936295" y="1743750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Hard working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g1228d2e68b6_0_45"/>
          <p:cNvSpPr txBox="1"/>
          <p:nvPr/>
        </p:nvSpPr>
        <p:spPr>
          <a:xfrm>
            <a:off x="6939045" y="2109713"/>
            <a:ext cx="852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Lunch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g1228d2e68b6_0_45"/>
          <p:cNvSpPr txBox="1"/>
          <p:nvPr/>
        </p:nvSpPr>
        <p:spPr>
          <a:xfrm>
            <a:off x="3045375" y="3679000"/>
            <a:ext cx="1744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4C3F5"/>
                </a:solidFill>
                <a:latin typeface="Montserrat"/>
                <a:ea typeface="Montserrat"/>
                <a:cs typeface="Montserrat"/>
                <a:sym typeface="Montserrat"/>
              </a:rPr>
              <a:t>A Typical Day</a:t>
            </a:r>
            <a:endParaRPr b="0" i="0" sz="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g1228d2e68b6_0_45"/>
          <p:cNvSpPr txBox="1"/>
          <p:nvPr/>
        </p:nvSpPr>
        <p:spPr>
          <a:xfrm>
            <a:off x="6936270" y="2582125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Hard working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g1228d2e68b6_0_45"/>
          <p:cNvSpPr txBox="1"/>
          <p:nvPr/>
        </p:nvSpPr>
        <p:spPr>
          <a:xfrm>
            <a:off x="5595625" y="260538"/>
            <a:ext cx="7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roject week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g1228d2e68b6_0_45"/>
          <p:cNvSpPr txBox="1"/>
          <p:nvPr/>
        </p:nvSpPr>
        <p:spPr>
          <a:xfrm>
            <a:off x="5595625" y="721175"/>
            <a:ext cx="7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Monday to Thursday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6" name="Google Shape;566;g1228d2e68b6_0_45"/>
          <p:cNvSpPr txBox="1"/>
          <p:nvPr/>
        </p:nvSpPr>
        <p:spPr>
          <a:xfrm>
            <a:off x="5616146" y="2889188"/>
            <a:ext cx="30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Friday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g1228d2e68b6_0_45"/>
          <p:cNvSpPr txBox="1"/>
          <p:nvPr/>
        </p:nvSpPr>
        <p:spPr>
          <a:xfrm>
            <a:off x="6910325" y="4596778"/>
            <a:ext cx="1424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Presentations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g1228d2e68b6_0_45"/>
          <p:cNvSpPr txBox="1"/>
          <p:nvPr/>
        </p:nvSpPr>
        <p:spPr>
          <a:xfrm>
            <a:off x="5667249" y="1743750"/>
            <a:ext cx="1524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am - 1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g1228d2e68b6_0_45"/>
          <p:cNvSpPr txBox="1"/>
          <p:nvPr/>
        </p:nvSpPr>
        <p:spPr>
          <a:xfrm>
            <a:off x="5667250" y="2079550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 - 2pm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g1228d2e68b6_0_45"/>
          <p:cNvSpPr txBox="1"/>
          <p:nvPr/>
        </p:nvSpPr>
        <p:spPr>
          <a:xfrm>
            <a:off x="5667250" y="2558175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2pm - 6pm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g1228d2e68b6_0_45"/>
          <p:cNvSpPr txBox="1"/>
          <p:nvPr/>
        </p:nvSpPr>
        <p:spPr>
          <a:xfrm>
            <a:off x="5686777" y="3361700"/>
            <a:ext cx="1059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9 am - 10am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g1228d2e68b6_0_45"/>
          <p:cNvSpPr txBox="1"/>
          <p:nvPr/>
        </p:nvSpPr>
        <p:spPr>
          <a:xfrm>
            <a:off x="6906371" y="3907488"/>
            <a:ext cx="1524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Hard working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g1228d2e68b6_0_45"/>
          <p:cNvSpPr txBox="1"/>
          <p:nvPr/>
        </p:nvSpPr>
        <p:spPr>
          <a:xfrm>
            <a:off x="5697154" y="3878263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am - 1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g1228d2e68b6_0_45"/>
          <p:cNvSpPr txBox="1"/>
          <p:nvPr/>
        </p:nvSpPr>
        <p:spPr>
          <a:xfrm>
            <a:off x="6939045" y="4251676"/>
            <a:ext cx="852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Lunch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g1228d2e68b6_0_45"/>
          <p:cNvSpPr txBox="1"/>
          <p:nvPr/>
        </p:nvSpPr>
        <p:spPr>
          <a:xfrm>
            <a:off x="5697154" y="4221513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 - 2pm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g1228d2e68b6_0_45"/>
          <p:cNvSpPr txBox="1"/>
          <p:nvPr/>
        </p:nvSpPr>
        <p:spPr>
          <a:xfrm>
            <a:off x="5709925" y="4564775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2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2pm - 6pm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g1228d2e68b6_0_45"/>
          <p:cNvSpPr txBox="1"/>
          <p:nvPr/>
        </p:nvSpPr>
        <p:spPr>
          <a:xfrm>
            <a:off x="6918075" y="3295400"/>
            <a:ext cx="16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Daily follow up with students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1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⚽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561575" y="654875"/>
            <a:ext cx="7685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Methodology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Project-based &amp; active learning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6" name="Google Shape;58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1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Healthcare for all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31"/>
          <p:cNvSpPr txBox="1"/>
          <p:nvPr/>
        </p:nvSpPr>
        <p:spPr>
          <a:xfrm>
            <a:off x="968575" y="2299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Help an NGO that enables access to healthcare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identify from their database the past donors that are most likely to make another donation for the cause.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31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Customer Analysis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31"/>
          <p:cNvSpPr txBox="1"/>
          <p:nvPr/>
        </p:nvSpPr>
        <p:spPr>
          <a:xfrm>
            <a:off x="3658930" y="2299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Understand customer demographics and buying behavior.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predictive analytics to analyze the most profitable customers and how they interact. Increase profitable customer response, retention, and growth.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2" name="Google Shape;592;p31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Fifa 2020</a:t>
            </a:r>
            <a:endParaRPr b="1" i="0" sz="1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31"/>
          <p:cNvSpPr txBox="1"/>
          <p:nvPr/>
        </p:nvSpPr>
        <p:spPr>
          <a:xfrm>
            <a:off x="6349275" y="2299200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Build a linear model to predict the overall rating of each player.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players skills and trend their performance to create the ultimate dream team!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4" name="Google Shape;594;p31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🛍️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1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👩🏽‍⚕️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5075" y="796825"/>
            <a:ext cx="3549850" cy="35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"/>
          <p:cNvSpPr txBox="1"/>
          <p:nvPr/>
        </p:nvSpPr>
        <p:spPr>
          <a:xfrm>
            <a:off x="344750" y="2324700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It won’t come </a:t>
            </a:r>
            <a:r>
              <a:rPr b="1" i="1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easy</a:t>
            </a:r>
            <a:endParaRPr b="1" i="1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29" name="Google Shape;329;p3"/>
          <p:cNvCxnSpPr/>
          <p:nvPr/>
        </p:nvCxnSpPr>
        <p:spPr>
          <a:xfrm>
            <a:off x="1608025" y="2738800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3"/>
          <p:cNvSpPr txBox="1"/>
          <p:nvPr/>
        </p:nvSpPr>
        <p:spPr>
          <a:xfrm>
            <a:off x="6202725" y="43837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How I met your mother (original series)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2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🏡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2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Real-estate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6349275" y="2290809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Predict the selling prices of houses based on a variety of features.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 a model that will predict the price of a house. Explore and understand which factors are responsible for higher property value.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4" name="Google Shape;60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1211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2"/>
          <p:cNvSpPr txBox="1"/>
          <p:nvPr/>
        </p:nvSpPr>
        <p:spPr>
          <a:xfrm>
            <a:off x="3452866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💰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2"/>
          <p:cNvSpPr txBox="1"/>
          <p:nvPr/>
        </p:nvSpPr>
        <p:spPr>
          <a:xfrm>
            <a:off x="561575" y="654875"/>
            <a:ext cx="7685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Methodology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Project-based &amp; active learning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32"/>
          <p:cNvSpPr txBox="1"/>
          <p:nvPr/>
        </p:nvSpPr>
        <p:spPr>
          <a:xfrm>
            <a:off x="3491361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Banking</a:t>
            </a:r>
            <a:endParaRPr b="1" i="0" sz="1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32"/>
          <p:cNvSpPr txBox="1"/>
          <p:nvPr/>
        </p:nvSpPr>
        <p:spPr>
          <a:xfrm>
            <a:off x="3491373" y="2299200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Improve a bank’s understanding of customers.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the </a:t>
            </a:r>
            <a:r>
              <a:rPr b="0" i="1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good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clients to whom they can offer services. Identify the </a:t>
            </a:r>
            <a:r>
              <a:rPr b="0" i="1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clients that have to watch to minimize the losses.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10" name="Google Shape;6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2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Movie Marketplace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32"/>
          <p:cNvSpPr txBox="1"/>
          <p:nvPr/>
        </p:nvSpPr>
        <p:spPr>
          <a:xfrm>
            <a:off x="968575" y="2299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Use the Sakila database of movie rentals.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 around with SQL to extract useful information about actors and directors and their movies. Help them clead their database from non-active users and other useless data.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3" name="Google Shape;613;p32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📽️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 txBox="1"/>
          <p:nvPr/>
        </p:nvSpPr>
        <p:spPr>
          <a:xfrm>
            <a:off x="561575" y="654875"/>
            <a:ext cx="7685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Methodology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Project-based &amp; active learning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0" name="Google Shape;62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3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Song Recommender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33"/>
          <p:cNvSpPr txBox="1"/>
          <p:nvPr/>
        </p:nvSpPr>
        <p:spPr>
          <a:xfrm>
            <a:off x="3658930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Help Gnod improve their recommender so that the company can grow their business.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They expect you to bring a mix of technical expertise and business mindset to the table.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3" name="Google Shape;623;p33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🎵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3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Risk Analysis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33"/>
          <p:cNvSpPr txBox="1"/>
          <p:nvPr/>
        </p:nvSpPr>
        <p:spPr>
          <a:xfrm>
            <a:off x="968575" y="2299200"/>
            <a:ext cx="18501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Become a risk analyst for a bank: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Analyze credit card users within a</a:t>
            </a: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focused marketing study.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 a model that will provide insight into why some bank customers accept credit card offers.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7" name="Google Shape;627;p33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💸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🔮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3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Final Project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33"/>
          <p:cNvSpPr txBox="1"/>
          <p:nvPr/>
        </p:nvSpPr>
        <p:spPr>
          <a:xfrm>
            <a:off x="6349275" y="2290809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Choose a topic you’re pumped by and go deep with it!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will be the perfect opportunity to broaden your portfolio with some sector-specific data work you’ll showcase to get that gig.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4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STACK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8" name="Google Shape;63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2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4"/>
          <p:cNvSpPr txBox="1"/>
          <p:nvPr/>
        </p:nvSpPr>
        <p:spPr>
          <a:xfrm>
            <a:off x="3279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32790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279000" y="34830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2" name="Google Shape;642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4"/>
          <p:cNvSpPr txBox="1"/>
          <p:nvPr/>
        </p:nvSpPr>
        <p:spPr>
          <a:xfrm>
            <a:off x="738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Excel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34"/>
          <p:cNvSpPr txBox="1"/>
          <p:nvPr/>
        </p:nvSpPr>
        <p:spPr>
          <a:xfrm>
            <a:off x="738000" y="30567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Joins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5" name="Google Shape;645;p34"/>
          <p:cNvSpPr txBox="1"/>
          <p:nvPr/>
        </p:nvSpPr>
        <p:spPr>
          <a:xfrm>
            <a:off x="738000" y="35592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Macros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6" name="Google Shape;64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07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4"/>
          <p:cNvSpPr txBox="1"/>
          <p:nvPr/>
        </p:nvSpPr>
        <p:spPr>
          <a:xfrm>
            <a:off x="593215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34"/>
          <p:cNvSpPr txBox="1"/>
          <p:nvPr/>
        </p:nvSpPr>
        <p:spPr>
          <a:xfrm>
            <a:off x="5932150" y="2675700"/>
            <a:ext cx="2586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Queries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Subqueries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Order of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processing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3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34"/>
          <p:cNvSpPr txBox="1"/>
          <p:nvPr/>
        </p:nvSpPr>
        <p:spPr>
          <a:xfrm>
            <a:off x="738000" y="25995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Gathering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3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STACK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7" name="Google Shape;65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2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35"/>
          <p:cNvSpPr txBox="1"/>
          <p:nvPr/>
        </p:nvSpPr>
        <p:spPr>
          <a:xfrm>
            <a:off x="3279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Presenting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35"/>
          <p:cNvSpPr txBox="1"/>
          <p:nvPr/>
        </p:nvSpPr>
        <p:spPr>
          <a:xfrm>
            <a:off x="32790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Public Speaking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0" name="Google Shape;660;p35"/>
          <p:cNvSpPr txBox="1"/>
          <p:nvPr/>
        </p:nvSpPr>
        <p:spPr>
          <a:xfrm>
            <a:off x="3279000" y="32544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Storytelling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1" name="Google Shape;66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5"/>
          <p:cNvSpPr txBox="1"/>
          <p:nvPr/>
        </p:nvSpPr>
        <p:spPr>
          <a:xfrm>
            <a:off x="738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Tableau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7380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Visualizations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738000" y="32544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07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5"/>
          <p:cNvSpPr txBox="1"/>
          <p:nvPr/>
        </p:nvSpPr>
        <p:spPr>
          <a:xfrm>
            <a:off x="593215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Agile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35"/>
          <p:cNvSpPr txBox="1"/>
          <p:nvPr/>
        </p:nvSpPr>
        <p:spPr>
          <a:xfrm>
            <a:off x="3279000" y="37116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Slides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35"/>
          <p:cNvSpPr txBox="1"/>
          <p:nvPr/>
        </p:nvSpPr>
        <p:spPr>
          <a:xfrm>
            <a:off x="60222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0" name="Google Shape;670;p35"/>
          <p:cNvSpPr txBox="1"/>
          <p:nvPr/>
        </p:nvSpPr>
        <p:spPr>
          <a:xfrm>
            <a:off x="6022200" y="32544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Lean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35"/>
          <p:cNvSpPr txBox="1"/>
          <p:nvPr/>
        </p:nvSpPr>
        <p:spPr>
          <a:xfrm>
            <a:off x="6022200" y="37116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Rituals &amp; Values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6"/>
          <p:cNvSpPr txBox="1"/>
          <p:nvPr/>
        </p:nvSpPr>
        <p:spPr>
          <a:xfrm>
            <a:off x="418650" y="493425"/>
            <a:ext cx="3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553225" y="493425"/>
            <a:ext cx="2078400" cy="4494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bevel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Week 1: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 Analytics workflow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Git/GitHub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Numpy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Pandas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Matplotlib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Seaborn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Statistics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Scipy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Sklearn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Transformers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Regression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Multivariate Linear models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Regression Metrics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3097950" y="495300"/>
            <a:ext cx="2078400" cy="3417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42913" rotWithShape="0" algn="bl" dir="1206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Week 2: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FIFA challenge!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Intro to databases &amp; SQL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Operators, built-in functions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Basic SQL queries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Joins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Connecting Python and MySQL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Logistic models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36"/>
          <p:cNvSpPr txBox="1"/>
          <p:nvPr/>
        </p:nvSpPr>
        <p:spPr>
          <a:xfrm>
            <a:off x="5926750" y="511696"/>
            <a:ext cx="2078400" cy="341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194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Week 3: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SQL DML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SQL subqueries and temporary tables.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Advanced Pandas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Data reshaping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Regex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Multiclass classification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Classification metrics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Class imbalance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28d2e68b6_0_76"/>
          <p:cNvSpPr txBox="1"/>
          <p:nvPr/>
        </p:nvSpPr>
        <p:spPr>
          <a:xfrm>
            <a:off x="418650" y="493425"/>
            <a:ext cx="3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g1228d2e68b6_0_76"/>
          <p:cNvSpPr txBox="1"/>
          <p:nvPr/>
        </p:nvSpPr>
        <p:spPr>
          <a:xfrm>
            <a:off x="553225" y="493425"/>
            <a:ext cx="2078400" cy="341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1880000" dist="95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Week 4: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EDA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K-NN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Random variables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Statististics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Distributions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Hypothesis testing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Chi2 test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BI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Introduction to Tableau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Advanced Tableau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6" name="Google Shape;686;g1228d2e68b6_0_76"/>
          <p:cNvSpPr txBox="1"/>
          <p:nvPr/>
        </p:nvSpPr>
        <p:spPr>
          <a:xfrm>
            <a:off x="3097950" y="495300"/>
            <a:ext cx="2078400" cy="1046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Week 5: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Mid Bootcamp Project!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g1228d2e68b6_0_76"/>
          <p:cNvSpPr txBox="1"/>
          <p:nvPr/>
        </p:nvSpPr>
        <p:spPr>
          <a:xfrm>
            <a:off x="5926750" y="541600"/>
            <a:ext cx="2715600" cy="341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Week 6: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Song recommender guided project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HTML &amp; Web Scraping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BeautifulSoup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Multi-page scraping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APIS &amp; Requests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Spotify API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Clustering: K-Means, BDScan, GaussianMixtures, Agglomerative clustering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Storytelling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Code Workflow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28d2e68b6_0_83"/>
          <p:cNvSpPr txBox="1"/>
          <p:nvPr/>
        </p:nvSpPr>
        <p:spPr>
          <a:xfrm>
            <a:off x="418650" y="493425"/>
            <a:ext cx="3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g1228d2e68b6_0_83"/>
          <p:cNvSpPr txBox="1"/>
          <p:nvPr/>
        </p:nvSpPr>
        <p:spPr>
          <a:xfrm>
            <a:off x="553225" y="493425"/>
            <a:ext cx="2078400" cy="38481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Week 7: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Feature Engineering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Feature Selection methods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Inferential Statistics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Decision Trees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Cross Validation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Bagging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Boosting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Random Forests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Gradient Boosting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Stacking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IronHackathon!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g1228d2e68b6_0_83"/>
          <p:cNvSpPr txBox="1"/>
          <p:nvPr/>
        </p:nvSpPr>
        <p:spPr>
          <a:xfrm>
            <a:off x="3097950" y="495300"/>
            <a:ext cx="2078400" cy="36327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Week 8: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Excel Basics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Advanced Excel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VBA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Macros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Introduction to Neural Networks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Computer Vision: CNN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Natural Language Processing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Object Oriented Programming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Time Series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g1228d2e68b6_0_83"/>
          <p:cNvSpPr txBox="1"/>
          <p:nvPr/>
        </p:nvSpPr>
        <p:spPr>
          <a:xfrm>
            <a:off x="5926750" y="541600"/>
            <a:ext cx="2715600" cy="831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194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Week 9: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Final project!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 txBox="1"/>
          <p:nvPr/>
        </p:nvSpPr>
        <p:spPr>
          <a:xfrm>
            <a:off x="7455775" y="357299"/>
            <a:ext cx="13092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👇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9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you ready?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0"/>
          <p:cNvSpPr txBox="1"/>
          <p:nvPr/>
        </p:nvSpPr>
        <p:spPr>
          <a:xfrm>
            <a:off x="1143300" y="1628150"/>
            <a:ext cx="6412800" cy="3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comfortable not knowing everything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resourceful and adaptive when solving problems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willing to make mistakes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patient and supportive of others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attentive in class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Spend the time necessary to complete </a:t>
            </a:r>
            <a:r>
              <a:rPr b="0" i="0" lang="en" sz="16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all the homework</a:t>
            </a:r>
            <a:endParaRPr b="0" i="0" sz="1600" u="sng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40"/>
          <p:cNvSpPr txBox="1"/>
          <p:nvPr/>
        </p:nvSpPr>
        <p:spPr>
          <a:xfrm>
            <a:off x="585600" y="757000"/>
            <a:ext cx="7937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Advice |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+6.000 ironhackers</a:t>
            </a:r>
            <a:endParaRPr b="1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4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1"/>
          <p:cNvSpPr txBox="1"/>
          <p:nvPr/>
        </p:nvSpPr>
        <p:spPr>
          <a:xfrm>
            <a:off x="585600" y="757000"/>
            <a:ext cx="2211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</a:t>
            </a:r>
            <a:endParaRPr b="1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EXCITED!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4" name="Google Shape;71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3225" y="2172227"/>
            <a:ext cx="4060125" cy="2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1"/>
          <p:cNvPicPr preferRelativeResize="0"/>
          <p:nvPr/>
        </p:nvPicPr>
        <p:blipFill rotWithShape="1">
          <a:blip r:embed="rId5">
            <a:alphaModFix/>
          </a:blip>
          <a:srcRect b="44261" l="0" r="0" t="0"/>
          <a:stretch/>
        </p:blipFill>
        <p:spPr>
          <a:xfrm>
            <a:off x="2341250" y="654876"/>
            <a:ext cx="4060125" cy="12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1"/>
          <p:cNvPicPr preferRelativeResize="0"/>
          <p:nvPr/>
        </p:nvPicPr>
        <p:blipFill rotWithShape="1">
          <a:blip r:embed="rId6">
            <a:alphaModFix/>
          </a:blip>
          <a:srcRect b="44261" l="59647" r="0" t="0"/>
          <a:stretch/>
        </p:blipFill>
        <p:spPr>
          <a:xfrm>
            <a:off x="6695025" y="654875"/>
            <a:ext cx="1638326" cy="12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1"/>
          <p:cNvPicPr preferRelativeResize="0"/>
          <p:nvPr/>
        </p:nvPicPr>
        <p:blipFill rotWithShape="1">
          <a:blip r:embed="rId7">
            <a:alphaModFix/>
          </a:blip>
          <a:srcRect b="0" l="59647" r="0" t="0"/>
          <a:stretch/>
        </p:blipFill>
        <p:spPr>
          <a:xfrm>
            <a:off x="2341250" y="2172225"/>
            <a:ext cx="1638325" cy="22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41"/>
          <p:cNvSpPr txBox="1"/>
          <p:nvPr/>
        </p:nvSpPr>
        <p:spPr>
          <a:xfrm>
            <a:off x="6271150" y="44929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"/>
          <p:cNvSpPr txBox="1"/>
          <p:nvPr/>
        </p:nvSpPr>
        <p:spPr>
          <a:xfrm>
            <a:off x="7440263" y="359750"/>
            <a:ext cx="12252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🥇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"/>
          <p:cNvSpPr txBox="1"/>
          <p:nvPr/>
        </p:nvSpPr>
        <p:spPr>
          <a:xfrm>
            <a:off x="484950" y="3337875"/>
            <a:ext cx="85725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b="1" i="0" sz="5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925" y="1049375"/>
            <a:ext cx="7717350" cy="30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2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b="0" i="0" sz="30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26" name="Google Shape;726;p42"/>
          <p:cNvSpPr txBox="1"/>
          <p:nvPr/>
        </p:nvSpPr>
        <p:spPr>
          <a:xfrm>
            <a:off x="5454113" y="3649750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to your new home</a:t>
            </a:r>
            <a:endParaRPr b="1" i="1" sz="14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7" name="Google Shape;727;p42"/>
          <p:cNvSpPr txBox="1"/>
          <p:nvPr/>
        </p:nvSpPr>
        <p:spPr>
          <a:xfrm>
            <a:off x="6372075" y="422792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Great Gatsby (original movie)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/>
          <p:nvPr/>
        </p:nvSpPr>
        <p:spPr>
          <a:xfrm>
            <a:off x="585600" y="1772772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Love people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 their stories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"/>
          <p:cNvSpPr txBox="1"/>
          <p:nvPr/>
        </p:nvSpPr>
        <p:spPr>
          <a:xfrm>
            <a:off x="682000" y="26875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want to meet you to better help you achieve your goals.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D0D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Where do your come from? 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D0D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Where do you want to go?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/>
          <p:nvPr/>
        </p:nvSpPr>
        <p:spPr>
          <a:xfrm>
            <a:off x="585600" y="17476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Can-do attitude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is the way we roll.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6"/>
          <p:cNvSpPr txBox="1"/>
          <p:nvPr/>
        </p:nvSpPr>
        <p:spPr>
          <a:xfrm>
            <a:off x="682000" y="26875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Positivity, determination, and grit will get us closer to our goals.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"/>
          <p:cNvSpPr txBox="1"/>
          <p:nvPr/>
        </p:nvSpPr>
        <p:spPr>
          <a:xfrm>
            <a:off x="585600" y="1781846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driven by passion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above anything else.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7"/>
          <p:cNvSpPr txBox="1"/>
          <p:nvPr/>
        </p:nvSpPr>
        <p:spPr>
          <a:xfrm>
            <a:off x="682000" y="26875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know that every step we take, no matter how small, can make a great impact on others’ lives. 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This responsibility fuels us every day.</a:t>
            </a:r>
            <a:endParaRPr b="0" i="0" sz="1400" u="none" cap="none" strike="noStrike">
              <a:solidFill>
                <a:srgbClr val="D0D0D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"/>
          <p:cNvSpPr txBox="1"/>
          <p:nvPr/>
        </p:nvSpPr>
        <p:spPr>
          <a:xfrm>
            <a:off x="499900" y="332295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Educational Values </a:t>
            </a: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8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🥈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"/>
          <p:cNvSpPr txBox="1"/>
          <p:nvPr/>
        </p:nvSpPr>
        <p:spPr>
          <a:xfrm>
            <a:off x="4784300" y="21308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Share</a:t>
            </a:r>
            <a:endParaRPr b="0" i="0" sz="3000" u="none" cap="none" strike="noStrike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69" name="Google Shape;369;p9"/>
          <p:cNvSpPr txBox="1"/>
          <p:nvPr/>
        </p:nvSpPr>
        <p:spPr>
          <a:xfrm>
            <a:off x="4784375" y="2579725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This is not college anymore</a:t>
            </a:r>
            <a:endParaRPr b="0" i="0" sz="1800" u="none" cap="none" strike="noStrike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370" name="Google Shape;3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50" y="1165675"/>
            <a:ext cx="4124050" cy="274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